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20104100" cy="11309350"/>
  <p:notesSz cx="20104100" cy="1130935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48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1387671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485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8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1387671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85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671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245" y="1413669"/>
            <a:ext cx="6785610" cy="381690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10410" y="5442625"/>
            <a:ext cx="16083280" cy="445305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671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643746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72033" y="2831192"/>
            <a:ext cx="7960032" cy="2597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559978" y="2122477"/>
            <a:ext cx="0" cy="8459470"/>
          </a:xfrm>
          <a:custGeom>
            <a:avLst/>
            <a:gdLst/>
            <a:ahLst/>
            <a:cxnLst/>
            <a:rect l="l" t="t" r="r" b="b"/>
            <a:pathLst>
              <a:path h="8459470">
                <a:moveTo>
                  <a:pt x="0" y="0"/>
                </a:moveTo>
                <a:lnTo>
                  <a:pt x="0" y="8459099"/>
                </a:lnTo>
              </a:path>
            </a:pathLst>
          </a:custGeom>
          <a:ln w="31412">
            <a:solidFill>
              <a:srgbClr val="F05A2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97688" y="6340484"/>
            <a:ext cx="18664555" cy="6985"/>
          </a:xfrm>
          <a:custGeom>
            <a:avLst/>
            <a:gdLst/>
            <a:ahLst/>
            <a:cxnLst/>
            <a:rect l="l" t="t" r="r" b="b"/>
            <a:pathLst>
              <a:path w="18664555" h="6985">
                <a:moveTo>
                  <a:pt x="18664217" y="0"/>
                </a:moveTo>
                <a:lnTo>
                  <a:pt x="0" y="6789"/>
                </a:lnTo>
              </a:path>
            </a:pathLst>
          </a:custGeom>
          <a:ln w="31412">
            <a:solidFill>
              <a:srgbClr val="E5E5E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47710" y="246978"/>
            <a:ext cx="17808678" cy="18853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64295" y="2007442"/>
            <a:ext cx="13973810" cy="6243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64362" y="4916522"/>
            <a:ext cx="17775375" cy="628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52424" y="2316801"/>
            <a:ext cx="15822930" cy="2146300"/>
          </a:xfrm>
          <a:prstGeom prst="rect">
            <a:avLst/>
          </a:prstGeom>
        </p:spPr>
        <p:txBody>
          <a:bodyPr vert="horz" wrap="square" lIns="0" tIns="163195" rIns="0" bIns="0" rtlCol="0">
            <a:spAutoFit/>
          </a:bodyPr>
          <a:lstStyle/>
          <a:p>
            <a:pPr marL="12700" marR="5080">
              <a:lnSpc>
                <a:spcPts val="7790"/>
              </a:lnSpc>
              <a:spcBef>
                <a:spcPts val="1285"/>
              </a:spcBef>
            </a:pPr>
            <a:r>
              <a:rPr sz="7400" spc="-1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3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1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f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5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34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27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g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7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1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</a:t>
            </a:r>
            <a:r>
              <a:rPr sz="7400" spc="-3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-509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  </a:t>
            </a:r>
            <a:r>
              <a:rPr sz="7400" spc="-1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Use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d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25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13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hi</a:t>
            </a:r>
            <a:r>
              <a:rPr sz="7400" spc="-13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ourse</a:t>
            </a:r>
            <a:endParaRPr sz="74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64295" y="1379188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937240">
              <a:lnSpc>
                <a:spcPts val="4950"/>
              </a:lnSpc>
              <a:spcBef>
                <a:spcPts val="95"/>
              </a:spcBef>
            </a:pPr>
            <a:r>
              <a:rPr dirty="0"/>
              <a:t>… </a:t>
            </a:r>
            <a:r>
              <a:rPr spc="5" dirty="0"/>
              <a:t> </a:t>
            </a:r>
            <a:r>
              <a:rPr dirty="0"/>
              <a:t>@Autowired</a:t>
            </a:r>
            <a:endParaRPr dirty="0"/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/>
              <a:t>public</a:t>
            </a:r>
            <a:r>
              <a:rPr spc="45" dirty="0"/>
              <a:t> </a:t>
            </a:r>
            <a:r>
              <a:rPr spc="-5" dirty="0"/>
              <a:t>CustomerServiceImpl(CustomerRepository</a:t>
            </a:r>
            <a:endParaRPr spc="-5" dirty="0"/>
          </a:p>
          <a:p>
            <a:pPr marL="389255">
              <a:lnSpc>
                <a:spcPct val="100000"/>
              </a:lnSpc>
              <a:spcBef>
                <a:spcPts val="205"/>
              </a:spcBef>
            </a:pPr>
            <a:r>
              <a:rPr spc="-5" dirty="0"/>
              <a:t>customerRepository) </a:t>
            </a:r>
            <a:r>
              <a:rPr dirty="0"/>
              <a:t>{</a:t>
            </a:r>
            <a:endParaRPr dirty="0"/>
          </a:p>
          <a:p>
            <a:pPr marL="389255">
              <a:lnSpc>
                <a:spcPct val="100000"/>
              </a:lnSpc>
              <a:spcBef>
                <a:spcPts val="210"/>
              </a:spcBef>
            </a:pPr>
            <a:r>
              <a:rPr spc="-5" dirty="0"/>
              <a:t>this.customerRepository</a:t>
            </a:r>
            <a:r>
              <a:rPr spc="45" dirty="0"/>
              <a:t> </a:t>
            </a:r>
            <a:r>
              <a:rPr dirty="0"/>
              <a:t>=</a:t>
            </a:r>
            <a:r>
              <a:rPr spc="45" dirty="0"/>
              <a:t> </a:t>
            </a:r>
            <a:r>
              <a:rPr dirty="0"/>
              <a:t>customerRepository;</a:t>
            </a:r>
            <a:endParaRPr dirty="0"/>
          </a:p>
          <a:p>
            <a:pPr marL="12700">
              <a:lnSpc>
                <a:spcPct val="100000"/>
              </a:lnSpc>
              <a:spcBef>
                <a:spcPts val="205"/>
              </a:spcBef>
            </a:pPr>
            <a:r>
              <a:rPr dirty="0"/>
              <a:t>}</a:t>
            </a:r>
            <a:endParaRPr dirty="0"/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5850"/>
          </a:p>
          <a:p>
            <a:pPr marL="112395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60960">
              <a:lnSpc>
                <a:spcPct val="100000"/>
              </a:lnSpc>
              <a:spcBef>
                <a:spcPts val="1995"/>
              </a:spcBef>
            </a:pPr>
            <a:r>
              <a:rPr sz="3100" spc="85" dirty="0">
                <a:latin typeface="Verdana" panose="020B0604030504040204"/>
                <a:cs typeface="Verdana" panose="020B0604030504040204"/>
              </a:rPr>
              <a:t>Almost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identical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autowiring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" dirty="0">
                <a:latin typeface="Verdana" panose="020B0604030504040204"/>
                <a:cs typeface="Verdana" panose="020B0604030504040204"/>
              </a:rPr>
              <a:t>setters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06345" y="5100070"/>
            <a:ext cx="486981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Context</a:t>
            </a:r>
            <a:r>
              <a:rPr sz="5900" spc="-36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Files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44381" y="3323324"/>
            <a:ext cx="5302250" cy="1612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>
                <a:latin typeface="Verdana" panose="020B0604030504040204"/>
                <a:cs typeface="Verdana" panose="020B0604030504040204"/>
              </a:rPr>
              <a:t>Spring</a:t>
            </a:r>
            <a:r>
              <a:rPr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pc="45" dirty="0">
                <a:latin typeface="Verdana" panose="020B0604030504040204"/>
                <a:cs typeface="Verdana" panose="020B0604030504040204"/>
              </a:rPr>
              <a:t>Configuration</a:t>
            </a:r>
            <a:endParaRPr spc="45" dirty="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pc="175" dirty="0">
                <a:latin typeface="Verdana" panose="020B0604030504040204"/>
                <a:cs typeface="Verdana" panose="020B0604030504040204"/>
              </a:rPr>
              <a:t>XML</a:t>
            </a:r>
            <a:endParaRPr spc="175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44381" y="5291850"/>
            <a:ext cx="452691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0660">
              <a:lnSpc>
                <a:spcPct val="100000"/>
              </a:lnSpc>
              <a:spcBef>
                <a:spcPts val="105"/>
              </a:spcBef>
            </a:pPr>
            <a:r>
              <a:rPr sz="3950" spc="65" dirty="0">
                <a:latin typeface="Verdana" panose="020B0604030504040204"/>
                <a:cs typeface="Verdana" panose="020B0604030504040204"/>
              </a:rPr>
              <a:t>Annotations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z="3950" spc="35" dirty="0">
                <a:latin typeface="Verdana" panose="020B0604030504040204"/>
                <a:cs typeface="Verdana" panose="020B0604030504040204"/>
              </a:rPr>
              <a:t>Java</a:t>
            </a:r>
            <a:r>
              <a:rPr sz="3950" spc="-240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100" dirty="0">
                <a:latin typeface="Verdana" panose="020B0604030504040204"/>
                <a:cs typeface="Verdana" panose="020B0604030504040204"/>
              </a:rPr>
              <a:t>Config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010"/>
              </a:spcBef>
            </a:pPr>
            <a:r>
              <a:rPr sz="3950" spc="145" dirty="0">
                <a:latin typeface="Verdana" panose="020B0604030504040204"/>
                <a:cs typeface="Verdana" panose="020B0604030504040204"/>
              </a:rPr>
              <a:t>Now</a:t>
            </a:r>
            <a:r>
              <a:rPr sz="3950" spc="-24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25" dirty="0">
                <a:latin typeface="Verdana" panose="020B0604030504040204"/>
                <a:cs typeface="Verdana" panose="020B0604030504040204"/>
              </a:rPr>
              <a:t>AppConfig!!!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25854" y="3295699"/>
            <a:ext cx="358203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114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Summary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96515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Setter</a:t>
            </a:r>
            <a:r>
              <a:rPr spc="-240" dirty="0"/>
              <a:t> </a:t>
            </a:r>
            <a:r>
              <a:rPr spc="-20" dirty="0"/>
              <a:t>Injection</a:t>
            </a:r>
            <a:endParaRPr spc="-20" dirty="0"/>
          </a:p>
          <a:p>
            <a:pPr marL="2596515" marR="5080">
              <a:lnSpc>
                <a:spcPct val="164000"/>
              </a:lnSpc>
            </a:pPr>
            <a:r>
              <a:rPr spc="40" dirty="0"/>
              <a:t>Constructor</a:t>
            </a:r>
            <a:r>
              <a:rPr spc="-250" dirty="0"/>
              <a:t> </a:t>
            </a:r>
            <a:r>
              <a:rPr spc="-20" dirty="0"/>
              <a:t>Injection </a:t>
            </a:r>
            <a:r>
              <a:rPr spc="-1375" dirty="0"/>
              <a:t> </a:t>
            </a:r>
            <a:r>
              <a:rPr spc="195" dirty="0"/>
              <a:t>POJOs</a:t>
            </a:r>
            <a:endParaRPr spc="195" dirty="0"/>
          </a:p>
        </p:txBody>
      </p:sp>
      <p:sp>
        <p:nvSpPr>
          <p:cNvPr id="4" name="object 4"/>
          <p:cNvSpPr txBox="1"/>
          <p:nvPr/>
        </p:nvSpPr>
        <p:spPr>
          <a:xfrm>
            <a:off x="8656156" y="5783981"/>
            <a:ext cx="475805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spc="175" dirty="0">
                <a:latin typeface="Verdana" panose="020B0604030504040204"/>
                <a:cs typeface="Verdana" panose="020B0604030504040204"/>
              </a:rPr>
              <a:t>XML</a:t>
            </a:r>
            <a:r>
              <a:rPr sz="3950"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45" dirty="0">
                <a:latin typeface="Verdana" panose="020B0604030504040204"/>
                <a:cs typeface="Verdana" panose="020B0604030504040204"/>
              </a:rPr>
              <a:t>Configuration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 marR="1422400">
              <a:lnSpc>
                <a:spcPct val="164000"/>
              </a:lnSpc>
            </a:pPr>
            <a:r>
              <a:rPr sz="3950" spc="80" dirty="0">
                <a:latin typeface="Verdana" panose="020B0604030504040204"/>
                <a:cs typeface="Verdana" panose="020B0604030504040204"/>
              </a:rPr>
              <a:t>Autowiring </a:t>
            </a:r>
            <a:r>
              <a:rPr sz="3950" spc="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30" dirty="0">
                <a:latin typeface="Verdana" panose="020B0604030504040204"/>
                <a:cs typeface="Verdana" panose="020B0604030504040204"/>
              </a:rPr>
              <a:t>Context</a:t>
            </a:r>
            <a:r>
              <a:rPr sz="3950" spc="-2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75" dirty="0">
                <a:latin typeface="Verdana" panose="020B0604030504040204"/>
                <a:cs typeface="Verdana" panose="020B0604030504040204"/>
              </a:rPr>
              <a:t>Files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317835" y="1200190"/>
              <a:ext cx="173355" cy="1353185"/>
            </a:xfrm>
            <a:custGeom>
              <a:avLst/>
              <a:gdLst/>
              <a:ahLst/>
              <a:cxnLst/>
              <a:rect l="l" t="t" r="r" b="b"/>
              <a:pathLst>
                <a:path w="173354" h="1353185">
                  <a:moveTo>
                    <a:pt x="172971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172971" y="1353023"/>
                  </a:lnTo>
                  <a:lnTo>
                    <a:pt x="172971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490811" y="1200190"/>
              <a:ext cx="9613900" cy="1353185"/>
            </a:xfrm>
            <a:custGeom>
              <a:avLst/>
              <a:gdLst/>
              <a:ahLst/>
              <a:cxnLst/>
              <a:rect l="l" t="t" r="r" b="b"/>
              <a:pathLst>
                <a:path w="9613900" h="1353185">
                  <a:moveTo>
                    <a:pt x="9613292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9613292" y="1353023"/>
                  </a:lnTo>
                  <a:lnTo>
                    <a:pt x="9613292" y="0"/>
                  </a:lnTo>
                  <a:close/>
                </a:path>
              </a:pathLst>
            </a:custGeom>
            <a:solidFill>
              <a:srgbClr val="E5E5E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4185411" y="1599089"/>
            <a:ext cx="126936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950" spc="25" dirty="0">
                <a:latin typeface="Verdana" panose="020B0604030504040204"/>
                <a:cs typeface="Verdana" panose="020B0604030504040204"/>
              </a:rPr>
              <a:t>Spring</a:t>
            </a:r>
            <a:endParaRPr sz="2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70423" y="795651"/>
            <a:ext cx="6563359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Types</a:t>
            </a:r>
            <a:r>
              <a:rPr sz="5900" spc="-3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4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of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19833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-15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Setter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40451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40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Constructor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485042"/>
            <a:ext cx="13531215" cy="948372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5080">
              <a:lnSpc>
                <a:spcPct val="114000"/>
              </a:lnSpc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4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4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.setCustomerRepository(getCustomerRepository());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648970">
              <a:lnSpc>
                <a:spcPct val="100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-1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3186430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25" dirty="0">
                <a:latin typeface="Verdana" panose="020B0604030504040204"/>
                <a:cs typeface="Verdana" panose="020B0604030504040204"/>
              </a:rPr>
              <a:t>Simple</a:t>
            </a:r>
            <a:r>
              <a:rPr sz="3100" spc="-17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method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5895975">
              <a:lnSpc>
                <a:spcPct val="182000"/>
              </a:lnSpc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“Mystery” </a:t>
            </a:r>
            <a:r>
              <a:rPr sz="3100" spc="130" dirty="0">
                <a:latin typeface="Verdana" panose="020B0604030504040204"/>
                <a:cs typeface="Verdana" panose="020B0604030504040204"/>
              </a:rPr>
              <a:t>of </a:t>
            </a:r>
            <a:r>
              <a:rPr sz="3100" spc="35" dirty="0">
                <a:latin typeface="Verdana" panose="020B0604030504040204"/>
                <a:cs typeface="Verdana" panose="020B0604030504040204"/>
              </a:rPr>
              <a:t>injection </a:t>
            </a:r>
            <a:r>
              <a:rPr sz="3100" spc="85" dirty="0">
                <a:latin typeface="Verdana" panose="020B0604030504040204"/>
                <a:cs typeface="Verdana" panose="020B0604030504040204"/>
              </a:rPr>
              <a:t>goes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away </a:t>
            </a:r>
            <a:r>
              <a:rPr sz="3100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5" dirty="0">
                <a:latin typeface="Verdana" panose="020B0604030504040204"/>
                <a:cs typeface="Verdana" panose="020B0604030504040204"/>
              </a:rPr>
              <a:t>Injection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simply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calling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setter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90898" y="2265078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742112" y="1191502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679831" y="4002254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71769" y="795651"/>
            <a:ext cx="4161154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7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Pojo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7702" y="3158708"/>
            <a:ext cx="17266285" cy="62331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public static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void main(String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[]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args)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{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</a:t>
            </a:r>
            <a:r>
              <a:rPr sz="3600" spc="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CustomerRepositoryImpl();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350">
              <a:latin typeface="Courier New" panose="02070309020205020404"/>
              <a:cs typeface="Courier New" panose="02070309020205020404"/>
            </a:endParaRPr>
          </a:p>
          <a:p>
            <a:pPr marL="389255" marR="1386840">
              <a:lnSpc>
                <a:spcPct val="115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service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CustomerServiceImpl(); </a:t>
            </a:r>
            <a:r>
              <a:rPr sz="3600" spc="-215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service.setCustomerServiceRepository(repository);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//do something with the service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now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3600" spc="15" dirty="0">
                <a:latin typeface="Courier New" panose="02070309020205020404"/>
                <a:cs typeface="Courier New" panose="02070309020205020404"/>
              </a:rPr>
              <a:t>}</a:t>
            </a:r>
            <a:endParaRPr sz="3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7710" y="246978"/>
            <a:ext cx="17808678" cy="1904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class=“com.mycompany.conference.repository.CustomerRepos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759990"/>
            <a:ext cx="17590135" cy="73139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class=“com.mycompany.conference.service.CustomerServiceI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&lt;property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name=“repository"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and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Configuration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customerService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70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80" dirty="0">
                <a:latin typeface="Verdana" panose="020B0604030504040204"/>
                <a:cs typeface="Verdana" panose="020B0604030504040204"/>
              </a:rPr>
              <a:t>“wiring”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repository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0" dirty="0">
                <a:latin typeface="Verdana" panose="020B0604030504040204"/>
                <a:cs typeface="Verdana" panose="020B0604030504040204"/>
              </a:rPr>
              <a:t>into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service.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7710" y="1503484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131737"/>
            <a:ext cx="15778480" cy="7837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12670155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… </a:t>
            </a:r>
            <a:r>
              <a:rPr sz="395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@Autowired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public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void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setCustomerRepository(CustomerRepository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customerRepository)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{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  <a:spcBef>
                <a:spcPts val="210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this.customerRepository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customerRepository;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}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8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defined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6105525">
              <a:lnSpc>
                <a:spcPct val="182000"/>
              </a:lnSpc>
            </a:pP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autowired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3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bean </a:t>
            </a:r>
            <a:r>
              <a:rPr sz="3100" spc="-10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Utilizes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component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scanner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935291"/>
            <a:ext cx="10514965" cy="731647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460375" marR="1375410" indent="-377190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2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1214120" marR="5080" indent="-565785">
              <a:lnSpc>
                <a:spcPct val="114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6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CustomerServiceImpl(getCustomerRepository());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169545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args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in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5" dirty="0">
                <a:latin typeface="Verdana" panose="020B0604030504040204"/>
                <a:cs typeface="Verdana" panose="020B0604030504040204"/>
              </a:rPr>
              <a:t>order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that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you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want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051849" y="1849274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168" y="2759990"/>
            <a:ext cx="17553305" cy="5574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class=“com.mycompany.conference.service.CustomerServiceI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24180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&lt;constructor-arg</a:t>
            </a:r>
            <a:r>
              <a:rPr sz="395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index=“0"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99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5000">
              <a:latin typeface="Courier New" panose="02070309020205020404"/>
              <a:cs typeface="Courier New" panose="02070309020205020404"/>
            </a:endParaRPr>
          </a:p>
          <a:p>
            <a:pPr marL="63500">
              <a:lnSpc>
                <a:spcPct val="100000"/>
              </a:lnSpc>
            </a:pP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</a:t>
            </a:r>
            <a:r>
              <a:rPr sz="5900" spc="-29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199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Switch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from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0" dirty="0">
                <a:latin typeface="Verdana" panose="020B0604030504040204"/>
                <a:cs typeface="Verdana" panose="020B0604030504040204"/>
              </a:rPr>
              <a:t>arg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7710" y="246978"/>
            <a:ext cx="17808678" cy="1904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class=“com.mycompany.conference.repository.CustomerRepos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2620</Words>
  <Application>WPS Presentation</Application>
  <PresentationFormat>On-screen Show (4:3)</PresentationFormat>
  <Paragraphs>137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Courier New</vt:lpstr>
      <vt:lpstr>Verdana</vt:lpstr>
      <vt:lpstr>Times New Roman</vt:lpstr>
      <vt:lpstr>Calibri</vt:lpstr>
      <vt:lpstr>Microsoft YaHei</vt:lpstr>
      <vt:lpstr>Arial Unicode MS</vt:lpstr>
      <vt:lpstr>Office Theme</vt:lpstr>
      <vt:lpstr>Recap of Spring Concepts That Are  Used in This Course</vt:lpstr>
      <vt:lpstr>PowerPoint 演示文稿</vt:lpstr>
      <vt:lpstr>Types of Injection</vt:lpstr>
      <vt:lpstr>PowerPoint 演示文稿</vt:lpstr>
      <vt:lpstr>Setter Pojo</vt:lpstr>
      <vt:lpstr>&lt;bean id="customerRepository"  class=“com.pluralsight.conference.repository.CustomerRepos  itoryImpl"/&gt;</vt:lpstr>
      <vt:lpstr>@Bean(name = customerRepository)</vt:lpstr>
      <vt:lpstr>PowerPoint 演示文稿</vt:lpstr>
      <vt:lpstr>&lt;bean id="customerRepository"  class=“com.pluralsight.conference.repository.CustomerRepos  itoryImpl"/&gt;</vt:lpstr>
      <vt:lpstr>@Bean(name = customerRepository)</vt:lpstr>
      <vt:lpstr>XML</vt:lpstr>
      <vt:lpstr>Constructor Injection  POJOs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 of Spring Concepts That Are  Used in This Course</dc:title>
  <dc:creator/>
  <cp:lastModifiedBy>steve</cp:lastModifiedBy>
  <cp:revision>2</cp:revision>
  <dcterms:created xsi:type="dcterms:W3CDTF">2021-08-09T11:52:00Z</dcterms:created>
  <dcterms:modified xsi:type="dcterms:W3CDTF">2021-12-23T14:44:23Z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2021-03-19T11:00:00Z</vt:filetime>
  </property>
  <property fmtid="{D5CDD505-2E9C-101B-9397-08002B2CF9AE}" pid="3" name="Creator">
    <vt:lpwstr>Keynote</vt:lpwstr>
  </property>
  <property fmtid="{D5CDD505-2E9C-101B-9397-08002B2CF9AE}" pid="4" name="LastSaved">
    <vt:filetime>2021-08-09T11:00:00Z</vt:filetime>
  </property>
  <property fmtid="{D5CDD505-2E9C-101B-9397-08002B2CF9AE}" pid="5" name="ICV">
    <vt:lpwstr>85B61E9B700C4BE7A404A0EF5E21716C</vt:lpwstr>
  </property>
  <property fmtid="{D5CDD505-2E9C-101B-9397-08002B2CF9AE}" pid="6" name="KSOProductBuildVer">
    <vt:lpwstr>1033-11.2.0.10382</vt:lpwstr>
  </property>
</Properties>
</file>